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Lst>
  <p:sldIdLst>
    <p:sldId id="256" r:id="rId2"/>
    <p:sldId id="257" r:id="rId3"/>
    <p:sldId id="258" r:id="rId4"/>
    <p:sldId id="259" r:id="rId5"/>
    <p:sldId id="260" r:id="rId6"/>
    <p:sldId id="261" r:id="rId7"/>
    <p:sldId id="262" r:id="rId8"/>
    <p:sldId id="263" r:id="rId9"/>
    <p:sldId id="264"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48" d="100"/>
          <a:sy n="48" d="100"/>
        </p:scale>
        <p:origin x="48" y="6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3284890-85D2-4D7B-8EF5-15A9C1DB8F42}" type="datetimeFigureOut">
              <a:rPr lang="en-US" dirty="0"/>
              <a:t>4/18/2022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4FAB73BC-B049-4115-A692-8D63A059BFB8}"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2F5661D-6934-4B32-B92C-470368BF1EC6}" type="datetimeFigureOut">
              <a:rPr lang="en-US" dirty="0"/>
              <a:t>4/18/2022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en-US"/>
              <a:t>Click to edit Master title style</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593667" y="6272784"/>
            <a:ext cx="2644309" cy="365125"/>
          </a:xfrm>
        </p:spPr>
        <p:txBody>
          <a:bodyPr/>
          <a:lstStyle/>
          <a:p>
            <a:fld id="{C6F822A4-8DA6-4447-9B1F-C5DB58435268}" type="datetimeFigureOut">
              <a:rPr lang="en-US" dirty="0"/>
              <a:t>4/18/2022</a:t>
            </a:fld>
            <a:endParaRPr lang="en-US" dirty="0"/>
          </a:p>
        </p:txBody>
      </p:sp>
      <p:sp>
        <p:nvSpPr>
          <p:cNvPr id="5" name="Footer Placeholder 4"/>
          <p:cNvSpPr>
            <a:spLocks noGrp="1"/>
          </p:cNvSpPr>
          <p:nvPr>
            <p:ph type="ftr" sz="quarter" idx="11"/>
          </p:nvPr>
        </p:nvSpPr>
        <p:spPr>
          <a:xfrm>
            <a:off x="2182708" y="6272784"/>
            <a:ext cx="6327648" cy="365125"/>
          </a:xfrm>
        </p:spPr>
        <p:txBody>
          <a:bodyPr/>
          <a:lstStyle/>
          <a:p>
            <a:endParaRPr lang="en-US" dirty="0"/>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4FAB73BC-B049-4115-A692-8D63A059BFB8}"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548D31E-DCDA-41A7-9C67-C4B11B94D21D}" type="datetimeFigureOut">
              <a:rPr lang="en-US" dirty="0"/>
              <a:t>4/18/2022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B3762C0-B258-48F1-ADE6-176B4174CCDD}" type="datetimeFigureOut">
              <a:rPr lang="en-US" dirty="0"/>
              <a:t>4/18/2022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77919A6-33EB-49BD-A62F-1FA56B9F9712}" type="datetimeFigureOut">
              <a:rPr lang="en-US" dirty="0"/>
              <a:t>4/18/2022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4E7D1B-D673-4CF6-8672-009D42ABD2A0}" type="datetimeFigureOut">
              <a:rPr lang="en-US" dirty="0"/>
              <a:t>4/18/2022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A16AA21-1863-4931-97CB-99D0A168701B}" type="datetimeFigureOut">
              <a:rPr lang="en-US" dirty="0"/>
              <a:t>4/18/2022</a:t>
            </a:fld>
            <a:endParaRPr lang="en-US" dirty="0"/>
          </a:p>
        </p:txBody>
      </p:sp>
      <p:sp>
        <p:nvSpPr>
          <p:cNvPr id="6" name="Footer Placeholder 5"/>
          <p:cNvSpPr>
            <a:spLocks noGrp="1"/>
          </p:cNvSpPr>
          <p:nvPr>
            <p:ph type="ftr" sz="quarter" idx="11"/>
          </p:nvPr>
        </p:nvSpPr>
        <p:spPr/>
        <p:txBody>
          <a:bodyPr/>
          <a:lstStyle/>
          <a:p>
            <a:endParaRPr lang="en-US" dirty="0"/>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772C379-9A7C-4C87-A116-CBE9F58B04C5}" type="datetimeFigureOut">
              <a:rPr lang="en-US" dirty="0"/>
              <a:t>4/18/2022</a:t>
            </a:fld>
            <a:endParaRPr lang="en-US" dirty="0"/>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157CC2-0FC8-4686-B024-99790E0F5162}" type="datetimeFigureOut">
              <a:rPr lang="en-US" dirty="0"/>
              <a:t>4/18/2022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6764DA5-CD3D-4590-A511-FCD3BC7A793E}" type="datetimeFigureOut">
              <a:rPr lang="en-US" dirty="0"/>
              <a:t>4/18/2022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8664C608-40B1-4030-A28D-5B74BC98ADCE}" type="datetimeFigureOut">
              <a:rPr lang="en-US" dirty="0"/>
              <a:t>4/18/2022</a:t>
            </a:fld>
            <a:endParaRPr lang="en-US" dirty="0"/>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US" dirty="0"/>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540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youtu.be/OLSsswr6z9Y"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books.openedition.org/pucl/1649#tocfrom1n1"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s://books.openedition.org/pucl/docannexe/image/1649/img-1-small700.jpg"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books.openedition.org/pucl/1649#tocfrom2n1"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F756C8-F822-49FB-9A42-81A0A4ECB83D}"/>
              </a:ext>
            </a:extLst>
          </p:cNvPr>
          <p:cNvSpPr>
            <a:spLocks noGrp="1"/>
          </p:cNvSpPr>
          <p:nvPr>
            <p:ph type="ctrTitle"/>
          </p:nvPr>
        </p:nvSpPr>
        <p:spPr/>
        <p:txBody>
          <a:bodyPr/>
          <a:lstStyle/>
          <a:p>
            <a:r>
              <a:rPr lang="fr-CA" dirty="0" err="1"/>
              <a:t>Consumers</a:t>
            </a:r>
            <a:r>
              <a:rPr lang="fr-CA" dirty="0"/>
              <a:t> </a:t>
            </a:r>
            <a:r>
              <a:rPr lang="fr-CA" dirty="0" err="1"/>
              <a:t>models</a:t>
            </a:r>
            <a:r>
              <a:rPr lang="fr-CA" dirty="0"/>
              <a:t> and </a:t>
            </a:r>
            <a:r>
              <a:rPr lang="fr-CA" dirty="0" err="1"/>
              <a:t>roles</a:t>
            </a:r>
            <a:endParaRPr lang="fr-CA" dirty="0"/>
          </a:p>
        </p:txBody>
      </p:sp>
      <p:sp>
        <p:nvSpPr>
          <p:cNvPr id="3" name="Subtitle 2">
            <a:extLst>
              <a:ext uri="{FF2B5EF4-FFF2-40B4-BE49-F238E27FC236}">
                <a16:creationId xmlns:a16="http://schemas.microsoft.com/office/drawing/2014/main" id="{E2A73307-A005-4145-B546-F3E9C7A1B3B1}"/>
              </a:ext>
            </a:extLst>
          </p:cNvPr>
          <p:cNvSpPr>
            <a:spLocks noGrp="1"/>
          </p:cNvSpPr>
          <p:nvPr>
            <p:ph type="subTitle" idx="1"/>
          </p:nvPr>
        </p:nvSpPr>
        <p:spPr/>
        <p:txBody>
          <a:bodyPr/>
          <a:lstStyle/>
          <a:p>
            <a:r>
              <a:rPr lang="fr-CA" dirty="0"/>
              <a:t>Lesson-3</a:t>
            </a:r>
          </a:p>
        </p:txBody>
      </p:sp>
    </p:spTree>
    <p:extLst>
      <p:ext uri="{BB962C8B-B14F-4D97-AF65-F5344CB8AC3E}">
        <p14:creationId xmlns:p14="http://schemas.microsoft.com/office/powerpoint/2010/main" val="22558160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CE8803-0CB6-4655-90BB-83794033CE29}"/>
              </a:ext>
            </a:extLst>
          </p:cNvPr>
          <p:cNvSpPr>
            <a:spLocks noGrp="1"/>
          </p:cNvSpPr>
          <p:nvPr>
            <p:ph type="title"/>
          </p:nvPr>
        </p:nvSpPr>
        <p:spPr>
          <a:xfrm>
            <a:off x="1069848" y="484632"/>
            <a:ext cx="10058400" cy="764305"/>
          </a:xfrm>
        </p:spPr>
        <p:txBody>
          <a:bodyPr>
            <a:normAutofit fontScale="90000"/>
          </a:bodyPr>
          <a:lstStyle/>
          <a:p>
            <a:r>
              <a:rPr lang="en-US" sz="4000" b="1" dirty="0">
                <a:latin typeface="Times New Roman" panose="02020603050405020304" pitchFamily="18" charset="0"/>
                <a:ea typeface="Calibri" panose="020F0502020204030204" pitchFamily="34" charset="0"/>
                <a:cs typeface="Arial" panose="020B0604020202020204" pitchFamily="34" charset="0"/>
              </a:rPr>
              <a:t>Consumers</a:t>
            </a:r>
            <a:r>
              <a:rPr lang="en-US" b="1" dirty="0">
                <a:latin typeface="Times New Roman" panose="02020603050405020304" pitchFamily="18" charset="0"/>
                <a:ea typeface="Calibri" panose="020F0502020204030204" pitchFamily="34" charset="0"/>
                <a:cs typeface="Arial" panose="020B0604020202020204" pitchFamily="34" charset="0"/>
              </a:rPr>
              <a:t> </a:t>
            </a:r>
            <a:r>
              <a:rPr lang="en-US" sz="4000" b="1" dirty="0">
                <a:latin typeface="Times New Roman" panose="02020603050405020304" pitchFamily="18" charset="0"/>
                <a:ea typeface="Calibri" panose="020F0502020204030204" pitchFamily="34" charset="0"/>
                <a:cs typeface="Arial" panose="020B0604020202020204" pitchFamily="34" charset="0"/>
              </a:rPr>
              <a:t>Models</a:t>
            </a:r>
            <a:r>
              <a:rPr lang="en-US" b="1" dirty="0">
                <a:latin typeface="Times New Roman" panose="02020603050405020304" pitchFamily="18" charset="0"/>
                <a:ea typeface="Calibri" panose="020F0502020204030204" pitchFamily="34" charset="0"/>
                <a:cs typeface="Arial" panose="020B0604020202020204" pitchFamily="34" charset="0"/>
              </a:rPr>
              <a:t>:</a:t>
            </a:r>
            <a:br>
              <a:rPr lang="en-US" dirty="0">
                <a:latin typeface="Calibri" panose="020F0502020204030204" pitchFamily="34" charset="0"/>
                <a:ea typeface="Calibri" panose="020F0502020204030204" pitchFamily="34" charset="0"/>
                <a:cs typeface="Arial" panose="020B0604020202020204" pitchFamily="34" charset="0"/>
              </a:rPr>
            </a:br>
            <a:endParaRPr lang="fr-CA" dirty="0"/>
          </a:p>
        </p:txBody>
      </p:sp>
      <p:sp>
        <p:nvSpPr>
          <p:cNvPr id="3" name="Content Placeholder 2">
            <a:extLst>
              <a:ext uri="{FF2B5EF4-FFF2-40B4-BE49-F238E27FC236}">
                <a16:creationId xmlns:a16="http://schemas.microsoft.com/office/drawing/2014/main" id="{4DC0EBD0-52C2-4B55-9988-FE61802EB0AA}"/>
              </a:ext>
            </a:extLst>
          </p:cNvPr>
          <p:cNvSpPr>
            <a:spLocks noGrp="1"/>
          </p:cNvSpPr>
          <p:nvPr>
            <p:ph idx="1"/>
          </p:nvPr>
        </p:nvSpPr>
        <p:spPr>
          <a:xfrm>
            <a:off x="802888" y="1538868"/>
            <a:ext cx="10325360" cy="4633332"/>
          </a:xfrm>
        </p:spPr>
        <p:txBody>
          <a:bodyPr>
            <a:normAutofit lnSpcReduction="10000"/>
          </a:bodyPr>
          <a:lstStyle/>
          <a:p>
            <a:pPr marL="0" marR="0">
              <a:lnSpc>
                <a:spcPct val="107000"/>
              </a:lnSpc>
              <a:spcBef>
                <a:spcPts val="0"/>
              </a:spcBef>
              <a:spcAft>
                <a:spcPts val="800"/>
              </a:spcAft>
            </a:pPr>
            <a:r>
              <a:rPr lang="en-US" b="1" dirty="0">
                <a:latin typeface="Times New Roman" panose="02020603050405020304" pitchFamily="18" charset="0"/>
                <a:ea typeface="Calibri" panose="020F0502020204030204" pitchFamily="34" charset="0"/>
                <a:cs typeface="Arial" panose="020B0604020202020204" pitchFamily="34" charset="0"/>
              </a:rPr>
              <a:t>Gordon and Valentine</a:t>
            </a:r>
            <a:r>
              <a:rPr lang="en-US" dirty="0">
                <a:latin typeface="Times New Roman" panose="02020603050405020304" pitchFamily="18" charset="0"/>
                <a:ea typeface="Calibri" panose="020F0502020204030204" pitchFamily="34" charset="0"/>
                <a:cs typeface="Arial" panose="020B0604020202020204" pitchFamily="34" charset="0"/>
              </a:rPr>
              <a:t> highlighted seven models of thinking about the consumer from the Second World War to the twenty-first century:</a:t>
            </a:r>
            <a:endParaRPr lang="en-US" dirty="0">
              <a:latin typeface="Calibri" panose="020F0502020204030204" pitchFamily="34" charset="0"/>
              <a:ea typeface="Calibri" panose="020F0502020204030204" pitchFamily="34" charset="0"/>
              <a:cs typeface="Arial" panose="020B0604020202020204" pitchFamily="34" charset="0"/>
            </a:endParaRPr>
          </a:p>
          <a:p>
            <a:pPr marL="342900" marR="0" lvl="0" indent="-342900">
              <a:lnSpc>
                <a:spcPct val="107000"/>
              </a:lnSpc>
              <a:spcBef>
                <a:spcPts val="0"/>
              </a:spcBef>
              <a:spcAft>
                <a:spcPts val="0"/>
              </a:spcAft>
              <a:buFont typeface="+mj-lt"/>
              <a:buAutoNum type="arabicPeriod"/>
            </a:pPr>
            <a:r>
              <a:rPr lang="en-US" dirty="0">
                <a:latin typeface="Times New Roman" panose="02020603050405020304" pitchFamily="18" charset="0"/>
                <a:ea typeface="Calibri" panose="020F0502020204030204" pitchFamily="34" charset="0"/>
                <a:cs typeface="Arial" panose="020B0604020202020204" pitchFamily="34" charset="0"/>
              </a:rPr>
              <a:t>The </a:t>
            </a:r>
            <a:r>
              <a:rPr lang="en-US" b="1" dirty="0">
                <a:latin typeface="Times New Roman" panose="02020603050405020304" pitchFamily="18" charset="0"/>
                <a:ea typeface="Calibri" panose="020F0502020204030204" pitchFamily="34" charset="0"/>
                <a:cs typeface="Arial" panose="020B0604020202020204" pitchFamily="34" charset="0"/>
              </a:rPr>
              <a:t>marginalized consumer</a:t>
            </a:r>
            <a:r>
              <a:rPr lang="en-US" dirty="0">
                <a:latin typeface="Times New Roman" panose="02020603050405020304" pitchFamily="18" charset="0"/>
                <a:ea typeface="Calibri" panose="020F0502020204030204" pitchFamily="34" charset="0"/>
                <a:cs typeface="Arial" panose="020B0604020202020204" pitchFamily="34" charset="0"/>
              </a:rPr>
              <a:t>. This approach held sway in the seller’s market in the postwar years, where sellers produced goods and services without consulting consumers.</a:t>
            </a:r>
            <a:endParaRPr lang="en-US" dirty="0">
              <a:latin typeface="Calibri" panose="020F0502020204030204" pitchFamily="34" charset="0"/>
              <a:ea typeface="Calibri" panose="020F0502020204030204" pitchFamily="34" charset="0"/>
              <a:cs typeface="Arial" panose="020B0604020202020204" pitchFamily="34" charset="0"/>
            </a:endParaRPr>
          </a:p>
          <a:p>
            <a:pPr marL="342900" marR="0" lvl="0" indent="-342900">
              <a:lnSpc>
                <a:spcPct val="107000"/>
              </a:lnSpc>
              <a:spcBef>
                <a:spcPts val="0"/>
              </a:spcBef>
              <a:spcAft>
                <a:spcPts val="0"/>
              </a:spcAft>
              <a:buFont typeface="+mj-lt"/>
              <a:buAutoNum type="arabicPeriod"/>
            </a:pPr>
            <a:r>
              <a:rPr lang="en-US" dirty="0">
                <a:latin typeface="Times New Roman" panose="02020603050405020304" pitchFamily="18" charset="0"/>
                <a:ea typeface="Calibri" panose="020F0502020204030204" pitchFamily="34" charset="0"/>
                <a:cs typeface="Arial" panose="020B0604020202020204" pitchFamily="34" charset="0"/>
              </a:rPr>
              <a:t>The </a:t>
            </a:r>
            <a:r>
              <a:rPr lang="en-US" b="1" dirty="0">
                <a:latin typeface="Times New Roman" panose="02020603050405020304" pitchFamily="18" charset="0"/>
                <a:ea typeface="Calibri" panose="020F0502020204030204" pitchFamily="34" charset="0"/>
                <a:cs typeface="Arial" panose="020B0604020202020204" pitchFamily="34" charset="0"/>
              </a:rPr>
              <a:t>statistical consumer</a:t>
            </a:r>
            <a:r>
              <a:rPr lang="en-US" dirty="0">
                <a:latin typeface="Times New Roman" panose="02020603050405020304" pitchFamily="18" charset="0"/>
                <a:ea typeface="Calibri" panose="020F0502020204030204" pitchFamily="34" charset="0"/>
                <a:cs typeface="Arial" panose="020B0604020202020204" pitchFamily="34" charset="0"/>
              </a:rPr>
              <a:t>. This approach was dominant during the buyer’s market of the 1950s, where positivist research methods were used to determine what consumers wanted. However, the consumer was profiled objectively in averages and facts—the ‘what’ and ‘how many’.</a:t>
            </a:r>
            <a:endParaRPr lang="en-US" dirty="0">
              <a:latin typeface="Calibri" panose="020F0502020204030204" pitchFamily="34" charset="0"/>
              <a:ea typeface="Calibri" panose="020F0502020204030204" pitchFamily="34" charset="0"/>
              <a:cs typeface="Arial" panose="020B0604020202020204" pitchFamily="34" charset="0"/>
            </a:endParaRPr>
          </a:p>
          <a:p>
            <a:pPr marL="342900" marR="0" lvl="0" indent="-342900">
              <a:lnSpc>
                <a:spcPct val="107000"/>
              </a:lnSpc>
              <a:spcBef>
                <a:spcPts val="0"/>
              </a:spcBef>
              <a:spcAft>
                <a:spcPts val="0"/>
              </a:spcAft>
              <a:buFont typeface="+mj-lt"/>
              <a:buAutoNum type="arabicPeriod"/>
            </a:pPr>
            <a:r>
              <a:rPr lang="en-US" dirty="0">
                <a:latin typeface="Times New Roman" panose="02020603050405020304" pitchFamily="18" charset="0"/>
                <a:ea typeface="Calibri" panose="020F0502020204030204" pitchFamily="34" charset="0"/>
                <a:cs typeface="Arial" panose="020B0604020202020204" pitchFamily="34" charset="0"/>
              </a:rPr>
              <a:t>The </a:t>
            </a:r>
            <a:r>
              <a:rPr lang="en-US" b="1" dirty="0">
                <a:latin typeface="Times New Roman" panose="02020603050405020304" pitchFamily="18" charset="0"/>
                <a:ea typeface="Calibri" panose="020F0502020204030204" pitchFamily="34" charset="0"/>
                <a:cs typeface="Arial" panose="020B0604020202020204" pitchFamily="34" charset="0"/>
              </a:rPr>
              <a:t>secretive consumer</a:t>
            </a:r>
            <a:r>
              <a:rPr lang="en-US" dirty="0">
                <a:latin typeface="Times New Roman" panose="02020603050405020304" pitchFamily="18" charset="0"/>
                <a:ea typeface="Calibri" panose="020F0502020204030204" pitchFamily="34" charset="0"/>
                <a:cs typeface="Arial" panose="020B0604020202020204" pitchFamily="34" charset="0"/>
              </a:rPr>
              <a:t>. This approach evolved in the 1960s, when researchers focused on the ‘why’ of consumers’ hidden motivations. This era (1970-1980) of motivational research led to interpretivist research techniques borrowed from psychology and psychoanalysis. Researchers included research approaches such as brain science, cultural analysis, ethnography and semiotics.</a:t>
            </a:r>
            <a:endParaRPr lang="en-US" dirty="0">
              <a:latin typeface="Calibri" panose="020F0502020204030204" pitchFamily="34" charset="0"/>
              <a:ea typeface="Calibri" panose="020F0502020204030204" pitchFamily="34" charset="0"/>
              <a:cs typeface="Arial" panose="020B0604020202020204" pitchFamily="34" charset="0"/>
            </a:endParaRPr>
          </a:p>
          <a:p>
            <a:pPr marL="342900" marR="0" lvl="0" indent="-342900">
              <a:lnSpc>
                <a:spcPct val="107000"/>
              </a:lnSpc>
              <a:spcBef>
                <a:spcPts val="0"/>
              </a:spcBef>
              <a:spcAft>
                <a:spcPts val="0"/>
              </a:spcAft>
              <a:buFont typeface="+mj-lt"/>
              <a:buAutoNum type="arabicPeriod"/>
            </a:pPr>
            <a:r>
              <a:rPr lang="en-US" dirty="0">
                <a:latin typeface="Times New Roman" panose="02020603050405020304" pitchFamily="18" charset="0"/>
                <a:ea typeface="Calibri" panose="020F0502020204030204" pitchFamily="34" charset="0"/>
                <a:cs typeface="Arial" panose="020B0604020202020204" pitchFamily="34" charset="0"/>
              </a:rPr>
              <a:t>The </a:t>
            </a:r>
            <a:r>
              <a:rPr lang="en-US" b="1" dirty="0">
                <a:latin typeface="Times New Roman" panose="02020603050405020304" pitchFamily="18" charset="0"/>
                <a:ea typeface="Calibri" panose="020F0502020204030204" pitchFamily="34" charset="0"/>
                <a:cs typeface="Arial" panose="020B0604020202020204" pitchFamily="34" charset="0"/>
              </a:rPr>
              <a:t>sophisticated consumer</a:t>
            </a:r>
            <a:r>
              <a:rPr lang="en-US" dirty="0">
                <a:latin typeface="Times New Roman" panose="02020603050405020304" pitchFamily="18" charset="0"/>
                <a:ea typeface="Calibri" panose="020F0502020204030204" pitchFamily="34" charset="0"/>
                <a:cs typeface="Arial" panose="020B0604020202020204" pitchFamily="34" charset="0"/>
              </a:rPr>
              <a:t>. Under this approach, the consumer was seen to be consuming advertising and experiences as well as goods and services. Marketers consulted sophisticated and aware consumers on marketing activities.</a:t>
            </a:r>
            <a:endParaRPr lang="en-US" dirty="0">
              <a:latin typeface="Calibri" panose="020F0502020204030204" pitchFamily="34" charset="0"/>
              <a:ea typeface="Calibri" panose="020F0502020204030204" pitchFamily="34" charset="0"/>
              <a:cs typeface="Arial" panose="020B0604020202020204" pitchFamily="34" charset="0"/>
            </a:endParaRPr>
          </a:p>
          <a:p>
            <a:endParaRPr lang="fr-CA" dirty="0"/>
          </a:p>
        </p:txBody>
      </p:sp>
    </p:spTree>
    <p:extLst>
      <p:ext uri="{BB962C8B-B14F-4D97-AF65-F5344CB8AC3E}">
        <p14:creationId xmlns:p14="http://schemas.microsoft.com/office/powerpoint/2010/main" val="14738522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CE8803-0CB6-4655-90BB-83794033CE29}"/>
              </a:ext>
            </a:extLst>
          </p:cNvPr>
          <p:cNvSpPr>
            <a:spLocks noGrp="1"/>
          </p:cNvSpPr>
          <p:nvPr>
            <p:ph type="title"/>
          </p:nvPr>
        </p:nvSpPr>
        <p:spPr>
          <a:xfrm>
            <a:off x="1069848" y="484632"/>
            <a:ext cx="10058400" cy="764305"/>
          </a:xfrm>
        </p:spPr>
        <p:txBody>
          <a:bodyPr>
            <a:normAutofit fontScale="90000"/>
          </a:bodyPr>
          <a:lstStyle/>
          <a:p>
            <a:r>
              <a:rPr lang="en-US" sz="4000" b="1" dirty="0">
                <a:latin typeface="Times New Roman" panose="02020603050405020304" pitchFamily="18" charset="0"/>
                <a:ea typeface="Calibri" panose="020F0502020204030204" pitchFamily="34" charset="0"/>
                <a:cs typeface="Arial" panose="020B0604020202020204" pitchFamily="34" charset="0"/>
              </a:rPr>
              <a:t>Consumers</a:t>
            </a:r>
            <a:r>
              <a:rPr lang="en-US" b="1" dirty="0">
                <a:latin typeface="Times New Roman" panose="02020603050405020304" pitchFamily="18" charset="0"/>
                <a:ea typeface="Calibri" panose="020F0502020204030204" pitchFamily="34" charset="0"/>
                <a:cs typeface="Arial" panose="020B0604020202020204" pitchFamily="34" charset="0"/>
              </a:rPr>
              <a:t> </a:t>
            </a:r>
            <a:r>
              <a:rPr lang="en-US" sz="4000" b="1" dirty="0">
                <a:latin typeface="Times New Roman" panose="02020603050405020304" pitchFamily="18" charset="0"/>
                <a:ea typeface="Calibri" panose="020F0502020204030204" pitchFamily="34" charset="0"/>
                <a:cs typeface="Arial" panose="020B0604020202020204" pitchFamily="34" charset="0"/>
              </a:rPr>
              <a:t>Models</a:t>
            </a:r>
            <a:r>
              <a:rPr lang="en-US" b="1" dirty="0">
                <a:latin typeface="Times New Roman" panose="02020603050405020304" pitchFamily="18" charset="0"/>
                <a:ea typeface="Calibri" panose="020F0502020204030204" pitchFamily="34" charset="0"/>
                <a:cs typeface="Arial" panose="020B0604020202020204" pitchFamily="34" charset="0"/>
              </a:rPr>
              <a:t>:</a:t>
            </a:r>
            <a:br>
              <a:rPr lang="en-US" dirty="0">
                <a:latin typeface="Calibri" panose="020F0502020204030204" pitchFamily="34" charset="0"/>
                <a:ea typeface="Calibri" panose="020F0502020204030204" pitchFamily="34" charset="0"/>
                <a:cs typeface="Arial" panose="020B0604020202020204" pitchFamily="34" charset="0"/>
              </a:rPr>
            </a:br>
            <a:endParaRPr lang="fr-CA" dirty="0"/>
          </a:p>
        </p:txBody>
      </p:sp>
      <p:sp>
        <p:nvSpPr>
          <p:cNvPr id="3" name="Content Placeholder 2">
            <a:extLst>
              <a:ext uri="{FF2B5EF4-FFF2-40B4-BE49-F238E27FC236}">
                <a16:creationId xmlns:a16="http://schemas.microsoft.com/office/drawing/2014/main" id="{4DC0EBD0-52C2-4B55-9988-FE61802EB0AA}"/>
              </a:ext>
            </a:extLst>
          </p:cNvPr>
          <p:cNvSpPr>
            <a:spLocks noGrp="1"/>
          </p:cNvSpPr>
          <p:nvPr>
            <p:ph idx="1"/>
          </p:nvPr>
        </p:nvSpPr>
        <p:spPr>
          <a:xfrm>
            <a:off x="802888" y="1538868"/>
            <a:ext cx="10325360" cy="4633332"/>
          </a:xfrm>
        </p:spPr>
        <p:txBody>
          <a:bodyPr>
            <a:normAutofit lnSpcReduction="10000"/>
          </a:bodyPr>
          <a:lstStyle/>
          <a:p>
            <a:pPr marL="0" marR="0" lvl="0" indent="0">
              <a:lnSpc>
                <a:spcPct val="107000"/>
              </a:lnSpc>
              <a:spcBef>
                <a:spcPts val="0"/>
              </a:spcBef>
              <a:spcAft>
                <a:spcPts val="0"/>
              </a:spcAft>
              <a:buNone/>
            </a:pPr>
            <a:r>
              <a:rPr lang="en-US" dirty="0">
                <a:latin typeface="Times New Roman" panose="02020603050405020304" pitchFamily="18" charset="0"/>
                <a:ea typeface="Calibri" panose="020F0502020204030204" pitchFamily="34" charset="0"/>
                <a:cs typeface="Arial" panose="020B0604020202020204" pitchFamily="34" charset="0"/>
              </a:rPr>
              <a:t>5- The </a:t>
            </a:r>
            <a:r>
              <a:rPr lang="en-US" b="1" dirty="0">
                <a:latin typeface="Times New Roman" panose="02020603050405020304" pitchFamily="18" charset="0"/>
                <a:ea typeface="Calibri" panose="020F0502020204030204" pitchFamily="34" charset="0"/>
                <a:cs typeface="Arial" panose="020B0604020202020204" pitchFamily="34" charset="0"/>
              </a:rPr>
              <a:t>satellite consumer</a:t>
            </a:r>
            <a:r>
              <a:rPr lang="en-US" dirty="0">
                <a:latin typeface="Times New Roman" panose="02020603050405020304" pitchFamily="18" charset="0"/>
                <a:ea typeface="Calibri" panose="020F0502020204030204" pitchFamily="34" charset="0"/>
                <a:cs typeface="Arial" panose="020B0604020202020204" pitchFamily="34" charset="0"/>
              </a:rPr>
              <a:t>. During the 1970s and 1980s, marketers developed a brand-centric model to pull consumers to brands—brand repertoire, brand positioning, brand equity and brand personality. The brand was considered a planet while the consumer was regarded as a moon drawn towards the planet.</a:t>
            </a:r>
          </a:p>
          <a:p>
            <a:pPr marL="0" marR="0" lvl="0" indent="0">
              <a:lnSpc>
                <a:spcPct val="107000"/>
              </a:lnSpc>
              <a:spcBef>
                <a:spcPts val="0"/>
              </a:spcBef>
              <a:spcAft>
                <a:spcPts val="0"/>
              </a:spcAft>
              <a:buNone/>
            </a:pPr>
            <a:endParaRPr lang="en-US" dirty="0">
              <a:latin typeface="Times New Roman" panose="02020603050405020304" pitchFamily="18" charset="0"/>
              <a:ea typeface="Calibri" panose="020F0502020204030204" pitchFamily="34" charset="0"/>
              <a:cs typeface="Arial" panose="020B0604020202020204" pitchFamily="34" charset="0"/>
            </a:endParaRPr>
          </a:p>
          <a:p>
            <a:pPr marL="0" marR="0" lvl="0" indent="0">
              <a:lnSpc>
                <a:spcPct val="107000"/>
              </a:lnSpc>
              <a:spcBef>
                <a:spcPts val="0"/>
              </a:spcBef>
              <a:spcAft>
                <a:spcPts val="0"/>
              </a:spcAft>
              <a:buNone/>
            </a:pPr>
            <a:r>
              <a:rPr lang="en-US" dirty="0">
                <a:latin typeface="Times New Roman" panose="02020603050405020304" pitchFamily="18" charset="0"/>
                <a:ea typeface="Calibri" panose="020F0502020204030204" pitchFamily="34" charset="0"/>
                <a:cs typeface="Arial" panose="020B0604020202020204" pitchFamily="34" charset="0"/>
              </a:rPr>
              <a:t>6- The </a:t>
            </a:r>
            <a:r>
              <a:rPr lang="en-US" b="1" dirty="0">
                <a:latin typeface="Times New Roman" panose="02020603050405020304" pitchFamily="18" charset="0"/>
                <a:ea typeface="Calibri" panose="020F0502020204030204" pitchFamily="34" charset="0"/>
                <a:cs typeface="Arial" panose="020B0604020202020204" pitchFamily="34" charset="0"/>
              </a:rPr>
              <a:t>multi-headed consumer</a:t>
            </a:r>
            <a:r>
              <a:rPr lang="en-US" dirty="0">
                <a:latin typeface="Times New Roman" panose="02020603050405020304" pitchFamily="18" charset="0"/>
                <a:ea typeface="Calibri" panose="020F0502020204030204" pitchFamily="34" charset="0"/>
                <a:cs typeface="Arial" panose="020B0604020202020204" pitchFamily="34" charset="0"/>
              </a:rPr>
              <a:t>. This model of thinking considered the different ‘need states’ of the consumer, depending on the context of the environment, the situation, external factors and emotional needs. The consumer has repertoire behavior or multi-wants; for example, ordering a beer in a pub one day and wine in the same pub another day, depending on the social company, the occasion, the weather and the atmosphere.</a:t>
            </a:r>
          </a:p>
          <a:p>
            <a:pPr marL="0" marR="0" lvl="0" indent="0">
              <a:lnSpc>
                <a:spcPct val="107000"/>
              </a:lnSpc>
              <a:spcBef>
                <a:spcPts val="0"/>
              </a:spcBef>
              <a:spcAft>
                <a:spcPts val="0"/>
              </a:spcAft>
              <a:buNone/>
            </a:pPr>
            <a:endParaRPr lang="en-US" dirty="0">
              <a:latin typeface="Calibri" panose="020F0502020204030204" pitchFamily="34" charset="0"/>
              <a:ea typeface="Calibri" panose="020F0502020204030204" pitchFamily="34" charset="0"/>
              <a:cs typeface="Arial" panose="020B0604020202020204" pitchFamily="34" charset="0"/>
            </a:endParaRPr>
          </a:p>
          <a:p>
            <a:pPr marL="0" marR="0" lvl="0" indent="0">
              <a:lnSpc>
                <a:spcPct val="107000"/>
              </a:lnSpc>
              <a:spcBef>
                <a:spcPts val="0"/>
              </a:spcBef>
              <a:spcAft>
                <a:spcPts val="0"/>
              </a:spcAft>
              <a:buNone/>
            </a:pPr>
            <a:r>
              <a:rPr lang="en-US" dirty="0">
                <a:latin typeface="Calibri" panose="020F0502020204030204" pitchFamily="34" charset="0"/>
                <a:ea typeface="Calibri" panose="020F0502020204030204" pitchFamily="34" charset="0"/>
                <a:cs typeface="Arial" panose="020B0604020202020204" pitchFamily="34" charset="0"/>
              </a:rPr>
              <a:t>7- </a:t>
            </a:r>
            <a:r>
              <a:rPr lang="en-US" dirty="0">
                <a:latin typeface="Times New Roman" panose="02020603050405020304" pitchFamily="18" charset="0"/>
                <a:ea typeface="Calibri" panose="020F0502020204030204" pitchFamily="34" charset="0"/>
                <a:cs typeface="Arial" panose="020B0604020202020204" pitchFamily="34" charset="0"/>
              </a:rPr>
              <a:t>The </a:t>
            </a:r>
            <a:r>
              <a:rPr lang="en-US" b="1" dirty="0">
                <a:latin typeface="Times New Roman" panose="02020603050405020304" pitchFamily="18" charset="0"/>
                <a:ea typeface="Calibri" panose="020F0502020204030204" pitchFamily="34" charset="0"/>
                <a:cs typeface="Arial" panose="020B0604020202020204" pitchFamily="34" charset="0"/>
              </a:rPr>
              <a:t>mutable consumer</a:t>
            </a:r>
            <a:r>
              <a:rPr lang="en-US" dirty="0">
                <a:latin typeface="Times New Roman" panose="02020603050405020304" pitchFamily="18" charset="0"/>
                <a:ea typeface="Calibri" panose="020F0502020204030204" pitchFamily="34" charset="0"/>
                <a:cs typeface="Arial" panose="020B0604020202020204" pitchFamily="34" charset="0"/>
              </a:rPr>
              <a:t>. The twenty-first-century consumer is described as a thinking person who dynamically constructs multiple identities continually over time and space. Hence, a consumer could play the role of a cook or Santa Claus in different situations; or be a family member, ‘couch potato’ and internet surfer on other occasions. These are ever-changing ‘moments of identity’.</a:t>
            </a:r>
            <a:endParaRPr lang="en-US" dirty="0">
              <a:latin typeface="Calibri" panose="020F0502020204030204" pitchFamily="34" charset="0"/>
              <a:ea typeface="Calibri" panose="020F0502020204030204" pitchFamily="34" charset="0"/>
              <a:cs typeface="Arial" panose="020B0604020202020204" pitchFamily="34" charset="0"/>
            </a:endParaRPr>
          </a:p>
          <a:p>
            <a:endParaRPr lang="fr-CA" dirty="0"/>
          </a:p>
        </p:txBody>
      </p:sp>
    </p:spTree>
    <p:extLst>
      <p:ext uri="{BB962C8B-B14F-4D97-AF65-F5344CB8AC3E}">
        <p14:creationId xmlns:p14="http://schemas.microsoft.com/office/powerpoint/2010/main" val="41978696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09EEA8-1E7C-4DF7-ADF3-4D0AB3D72097}"/>
              </a:ext>
            </a:extLst>
          </p:cNvPr>
          <p:cNvSpPr>
            <a:spLocks noGrp="1"/>
          </p:cNvSpPr>
          <p:nvPr>
            <p:ph type="title"/>
          </p:nvPr>
        </p:nvSpPr>
        <p:spPr>
          <a:xfrm>
            <a:off x="1069848" y="484632"/>
            <a:ext cx="10058400" cy="987329"/>
          </a:xfrm>
        </p:spPr>
        <p:txBody>
          <a:bodyPr>
            <a:normAutofit fontScale="90000"/>
          </a:bodyPr>
          <a:lstStyle/>
          <a:p>
            <a:r>
              <a:rPr lang="en-US" sz="4000" b="1" u="sng" dirty="0">
                <a:solidFill>
                  <a:srgbClr val="0563C1"/>
                </a:solidFill>
                <a:latin typeface="Times New Roman" panose="02020603050405020304" pitchFamily="18" charset="0"/>
                <a:ea typeface="Calibri" panose="020F0502020204030204" pitchFamily="34" charset="0"/>
                <a:cs typeface="Arial" panose="020B0604020202020204" pitchFamily="34" charset="0"/>
                <a:hlinkClick r:id="rId2"/>
              </a:rPr>
              <a:t>https://youtu.be/OLSsswr6z9Y</a:t>
            </a:r>
            <a:r>
              <a:rPr lang="en-US" sz="4000" b="1" u="sng" dirty="0">
                <a:solidFill>
                  <a:srgbClr val="6D7172"/>
                </a:solidFill>
                <a:latin typeface="Times New Roman" panose="02020603050405020304" pitchFamily="18" charset="0"/>
                <a:ea typeface="Calibri" panose="020F0502020204030204" pitchFamily="34" charset="0"/>
                <a:cs typeface="Arial" panose="020B0604020202020204" pitchFamily="34" charset="0"/>
              </a:rPr>
              <a:t> Got milk ad</a:t>
            </a:r>
            <a:br>
              <a:rPr lang="en-US" sz="4000" dirty="0">
                <a:latin typeface="Calibri" panose="020F0502020204030204" pitchFamily="34" charset="0"/>
                <a:ea typeface="Calibri" panose="020F0502020204030204" pitchFamily="34" charset="0"/>
                <a:cs typeface="Arial" panose="020B0604020202020204" pitchFamily="34" charset="0"/>
              </a:rPr>
            </a:br>
            <a:endParaRPr lang="fr-CA" dirty="0"/>
          </a:p>
        </p:txBody>
      </p:sp>
      <p:sp>
        <p:nvSpPr>
          <p:cNvPr id="3" name="Content Placeholder 2">
            <a:extLst>
              <a:ext uri="{FF2B5EF4-FFF2-40B4-BE49-F238E27FC236}">
                <a16:creationId xmlns:a16="http://schemas.microsoft.com/office/drawing/2014/main" id="{0CF85D33-5D18-4435-9375-EDA5E37B201C}"/>
              </a:ext>
            </a:extLst>
          </p:cNvPr>
          <p:cNvSpPr>
            <a:spLocks noGrp="1"/>
          </p:cNvSpPr>
          <p:nvPr>
            <p:ph idx="1"/>
          </p:nvPr>
        </p:nvSpPr>
        <p:spPr>
          <a:xfrm>
            <a:off x="387927" y="1471961"/>
            <a:ext cx="11554691" cy="5386039"/>
          </a:xfrm>
        </p:spPr>
        <p:txBody>
          <a:bodyPr>
            <a:normAutofit fontScale="85000" lnSpcReduction="20000"/>
          </a:bodyPr>
          <a:lstStyle/>
          <a:p>
            <a:pPr marL="0" marR="0">
              <a:lnSpc>
                <a:spcPct val="107000"/>
              </a:lnSpc>
              <a:spcBef>
                <a:spcPts val="0"/>
              </a:spcBef>
              <a:spcAft>
                <a:spcPts val="0"/>
              </a:spcAft>
            </a:pPr>
            <a:r>
              <a:rPr lang="en-US" b="1" i="1" dirty="0">
                <a:solidFill>
                  <a:srgbClr val="FF0000"/>
                </a:solidFill>
                <a:latin typeface="Times New Roman" panose="02020603050405020304" pitchFamily="18" charset="0"/>
                <a:ea typeface="Calibri" panose="020F0502020204030204" pitchFamily="34" charset="0"/>
                <a:cs typeface="Arial" panose="020B0604020202020204" pitchFamily="34" charset="0"/>
              </a:rPr>
              <a:t>GOT MILK?</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i="1" dirty="0">
                <a:solidFill>
                  <a:srgbClr val="6D7172"/>
                </a:solidFill>
                <a:latin typeface="Times New Roman" panose="02020603050405020304" pitchFamily="18" charset="0"/>
                <a:ea typeface="Calibri" panose="020F0502020204030204" pitchFamily="34" charset="0"/>
                <a:cs typeface="Arial" panose="020B0604020202020204" pitchFamily="34" charset="0"/>
              </a:rPr>
              <a:t>Milk consumption in California had declined for 15 years from the 1970s to early 1990s, even with advertising that ‘Milk does a body good’. Consumers were aware of the benefits of daily milk consumption, including nutrition, health and calcium.</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i="1" dirty="0">
                <a:solidFill>
                  <a:srgbClr val="6D7172"/>
                </a:solidFill>
                <a:latin typeface="Times New Roman" panose="02020603050405020304" pitchFamily="18" charset="0"/>
                <a:ea typeface="Calibri" panose="020F0502020204030204" pitchFamily="34" charset="0"/>
                <a:cs typeface="Arial" panose="020B0604020202020204" pitchFamily="34" charset="0"/>
              </a:rPr>
              <a:t>However, youths considered milk to be boring and dull when compared with the active lifestyle projected by brands of beverages and soft drinks. Unlike the bulky milk packaging, competitive beverages were more conveniently and innovatively packaged in different forms, shapes, sizes and colors. Hence, youths were consuming soft drinks in different situations and places.</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i="1" dirty="0">
                <a:solidFill>
                  <a:srgbClr val="6D7172"/>
                </a:solidFill>
                <a:latin typeface="Times New Roman" panose="02020603050405020304" pitchFamily="18" charset="0"/>
                <a:ea typeface="Calibri" panose="020F0502020204030204" pitchFamily="34" charset="0"/>
                <a:cs typeface="Arial" panose="020B0604020202020204" pitchFamily="34" charset="0"/>
              </a:rPr>
              <a:t>Creative advertising also helped competitive beverages. Mountain Dew’s ‘Do the Dew’ campaign projected the brand as more potent than ultra-dangerous feats. Gatorade featured</a:t>
            </a:r>
            <a:r>
              <a:rPr lang="en-US" dirty="0">
                <a:latin typeface="Calibri" panose="020F0502020204030204" pitchFamily="34" charset="0"/>
                <a:ea typeface="Calibri" panose="020F0502020204030204" pitchFamily="34" charset="0"/>
                <a:cs typeface="Arial" panose="020B0604020202020204" pitchFamily="34" charset="0"/>
              </a:rPr>
              <a:t> </a:t>
            </a:r>
            <a:r>
              <a:rPr lang="en-US" i="1" dirty="0">
                <a:solidFill>
                  <a:srgbClr val="6D7172"/>
                </a:solidFill>
                <a:latin typeface="Times New Roman" panose="02020603050405020304" pitchFamily="18" charset="0"/>
                <a:ea typeface="Calibri" panose="020F0502020204030204" pitchFamily="34" charset="0"/>
                <a:cs typeface="Arial" panose="020B0604020202020204" pitchFamily="34" charset="0"/>
              </a:rPr>
              <a:t>basketball celebrity Michael Jordan, with the tag ‘Be like Mike’. Sprite appealed to playful cynicism, using rap artists to convey hip-hop culture in its ‘Obey your thirst’ campaign.</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i="1" dirty="0">
                <a:solidFill>
                  <a:srgbClr val="6D7172"/>
                </a:solidFill>
                <a:latin typeface="Times New Roman" panose="02020603050405020304" pitchFamily="18" charset="0"/>
                <a:ea typeface="Calibri" panose="020F0502020204030204" pitchFamily="34" charset="0"/>
                <a:cs typeface="Arial" panose="020B0604020202020204" pitchFamily="34" charset="0"/>
              </a:rPr>
              <a:t>The California Milk Processor Board (CMPB) took action in 1993. The largest milk producers contributed three cents per gallon to fund the yearly advertising budget of US$23 million. CMPB targeted the existing 70 per cent of Californians who were frequent milk consumers to get them to drink more milk at home.</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i="1" dirty="0">
                <a:solidFill>
                  <a:srgbClr val="6D7172"/>
                </a:solidFill>
                <a:latin typeface="Times New Roman" panose="02020603050405020304" pitchFamily="18" charset="0"/>
                <a:ea typeface="Calibri" panose="020F0502020204030204" pitchFamily="34" charset="0"/>
                <a:cs typeface="Arial" panose="020B0604020202020204" pitchFamily="34" charset="0"/>
              </a:rPr>
              <a:t>Working on an initial strategy that milk complements brownies, cookies or sandwiches, research showed that consumers were upset if there was no milk at home. Thus emerged an emotional deprivation advertising appeal. The expression of this milk-deprived moment became ‘Got milk?’.</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i="1" dirty="0">
                <a:solidFill>
                  <a:srgbClr val="6D7172"/>
                </a:solidFill>
                <a:latin typeface="Times New Roman" panose="02020603050405020304" pitchFamily="18" charset="0"/>
                <a:ea typeface="Calibri" panose="020F0502020204030204" pitchFamily="34" charset="0"/>
                <a:cs typeface="Arial" panose="020B0604020202020204" pitchFamily="34" charset="0"/>
              </a:rPr>
              <a:t>The first television commercial featured a history buff whose correct answer to a radio contest question was unintelligible to the DJ—all because the history buff had no milk to wash down the peanut butter sandwich in his mouth. The commercial won the advertising ‘Oscar’ at the 1994 Clio Awards.</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i="1" dirty="0">
                <a:solidFill>
                  <a:srgbClr val="6D7172"/>
                </a:solidFill>
                <a:latin typeface="Times New Roman" panose="02020603050405020304" pitchFamily="18" charset="0"/>
                <a:ea typeface="Calibri" panose="020F0502020204030204" pitchFamily="34" charset="0"/>
                <a:cs typeface="Arial" panose="020B0604020202020204" pitchFamily="34" charset="0"/>
              </a:rPr>
              <a:t>Milk sales increased by 15 million gallons in 1994. A second television commercial featured an obnoxious yuppie in Hell, where milk cartons were empty. Milk was then seen as ‘cool’. Another entertaining commercial later depicted a fictional ‘Town without milk’. ‘Got milk?’ messages also appeared on billboards, bus stops, shopping floors and stickers on bananas (which were popular with cereals). </a:t>
            </a:r>
            <a:endParaRPr lang="en-US" dirty="0">
              <a:latin typeface="Calibri" panose="020F0502020204030204" pitchFamily="34" charset="0"/>
              <a:ea typeface="Calibri" panose="020F0502020204030204" pitchFamily="34" charset="0"/>
              <a:cs typeface="Arial" panose="020B0604020202020204" pitchFamily="34" charset="0"/>
            </a:endParaRPr>
          </a:p>
          <a:p>
            <a:endParaRPr lang="fr-CA" dirty="0"/>
          </a:p>
        </p:txBody>
      </p:sp>
    </p:spTree>
    <p:extLst>
      <p:ext uri="{BB962C8B-B14F-4D97-AF65-F5344CB8AC3E}">
        <p14:creationId xmlns:p14="http://schemas.microsoft.com/office/powerpoint/2010/main" val="38764466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07E41E9-EF11-484E-9D76-A27BCA4C758A}"/>
              </a:ext>
            </a:extLst>
          </p:cNvPr>
          <p:cNvSpPr>
            <a:spLocks noGrp="1"/>
          </p:cNvSpPr>
          <p:nvPr>
            <p:ph idx="1"/>
          </p:nvPr>
        </p:nvSpPr>
        <p:spPr>
          <a:xfrm>
            <a:off x="557562" y="624468"/>
            <a:ext cx="6891454" cy="5547732"/>
          </a:xfrm>
        </p:spPr>
        <p:txBody>
          <a:bodyPr>
            <a:normAutofit fontScale="92500" lnSpcReduction="20000"/>
          </a:bodyPr>
          <a:lstStyle/>
          <a:p>
            <a:pPr marL="0" marR="0">
              <a:lnSpc>
                <a:spcPct val="107000"/>
              </a:lnSpc>
              <a:spcBef>
                <a:spcPts val="0"/>
              </a:spcBef>
              <a:spcAft>
                <a:spcPts val="0"/>
              </a:spcAft>
            </a:pPr>
            <a:r>
              <a:rPr lang="en-US" i="1" dirty="0">
                <a:solidFill>
                  <a:srgbClr val="FF0000"/>
                </a:solidFill>
                <a:latin typeface="Times New Roman" panose="02020603050405020304" pitchFamily="18" charset="0"/>
                <a:ea typeface="Calibri" panose="020F0502020204030204" pitchFamily="34" charset="0"/>
                <a:cs typeface="Arial" panose="020B0604020202020204" pitchFamily="34" charset="0"/>
              </a:rPr>
              <a:t>Jeff Manning, who was the then Executive Director of CMPB, shared his lessons from the successful ‘Got milk?’ campaign:</a:t>
            </a:r>
            <a:endParaRPr lang="en-US" dirty="0">
              <a:latin typeface="Calibri" panose="020F0502020204030204" pitchFamily="34" charset="0"/>
              <a:ea typeface="Calibri" panose="020F0502020204030204" pitchFamily="34" charset="0"/>
              <a:cs typeface="Arial" panose="020B0604020202020204" pitchFamily="34" charset="0"/>
            </a:endParaRPr>
          </a:p>
          <a:p>
            <a:pPr marL="342900" marR="0" lvl="0" indent="-342900">
              <a:lnSpc>
                <a:spcPct val="107000"/>
              </a:lnSpc>
              <a:spcBef>
                <a:spcPts val="0"/>
              </a:spcBef>
              <a:spcAft>
                <a:spcPts val="0"/>
              </a:spcAft>
              <a:buFont typeface="+mj-lt"/>
              <a:buAutoNum type="arabicPeriod"/>
            </a:pPr>
            <a:r>
              <a:rPr lang="en-US" i="1" dirty="0">
                <a:solidFill>
                  <a:srgbClr val="FF0000"/>
                </a:solidFill>
                <a:latin typeface="Times New Roman" panose="02020603050405020304" pitchFamily="18" charset="0"/>
                <a:ea typeface="Calibri" panose="020F0502020204030204" pitchFamily="34" charset="0"/>
                <a:cs typeface="Arial" panose="020B0604020202020204" pitchFamily="34" charset="0"/>
              </a:rPr>
              <a:t>Seek strategic partners. ‘Got milk’ appeared on Nestlé Nesquik box tops, Nabisco cookies and Dole bananas. There was also co-branding with Barbie Doll, Girl Scouts of America and Sesame Street’s Cookie Monster.</a:t>
            </a:r>
            <a:endParaRPr lang="en-US" dirty="0">
              <a:latin typeface="Calibri" panose="020F0502020204030204" pitchFamily="34" charset="0"/>
              <a:ea typeface="Calibri" panose="020F0502020204030204" pitchFamily="34" charset="0"/>
              <a:cs typeface="Arial" panose="020B0604020202020204" pitchFamily="34" charset="0"/>
            </a:endParaRPr>
          </a:p>
          <a:p>
            <a:pPr marL="342900" marR="0" lvl="0" indent="-342900">
              <a:lnSpc>
                <a:spcPct val="107000"/>
              </a:lnSpc>
              <a:spcBef>
                <a:spcPts val="0"/>
              </a:spcBef>
              <a:spcAft>
                <a:spcPts val="0"/>
              </a:spcAft>
              <a:buFont typeface="+mj-lt"/>
              <a:buAutoNum type="arabicPeriod"/>
            </a:pPr>
            <a:r>
              <a:rPr lang="en-US" i="1" dirty="0">
                <a:solidFill>
                  <a:srgbClr val="FF0000"/>
                </a:solidFill>
                <a:latin typeface="Times New Roman" panose="02020603050405020304" pitchFamily="18" charset="0"/>
                <a:ea typeface="Calibri" panose="020F0502020204030204" pitchFamily="34" charset="0"/>
                <a:cs typeface="Arial" panose="020B0604020202020204" pitchFamily="34" charset="0"/>
              </a:rPr>
              <a:t>Address changing trends. When foods and beverages were calcium-fortified, the ‘Got milk?’ campaign leveraged current events and medical research to reinforce milk’s calcium benefits.</a:t>
            </a:r>
            <a:endParaRPr lang="en-US" dirty="0">
              <a:latin typeface="Calibri" panose="020F0502020204030204" pitchFamily="34" charset="0"/>
              <a:ea typeface="Calibri" panose="020F0502020204030204" pitchFamily="34" charset="0"/>
              <a:cs typeface="Arial" panose="020B0604020202020204" pitchFamily="34" charset="0"/>
            </a:endParaRPr>
          </a:p>
          <a:p>
            <a:pPr marL="342900" marR="0" lvl="0" indent="-342900">
              <a:lnSpc>
                <a:spcPct val="107000"/>
              </a:lnSpc>
              <a:spcBef>
                <a:spcPts val="0"/>
              </a:spcBef>
              <a:spcAft>
                <a:spcPts val="0"/>
              </a:spcAft>
              <a:buFont typeface="+mj-lt"/>
              <a:buAutoNum type="arabicPeriod"/>
            </a:pPr>
            <a:r>
              <a:rPr lang="en-US" i="1" dirty="0">
                <a:solidFill>
                  <a:srgbClr val="FF0000"/>
                </a:solidFill>
                <a:latin typeface="Times New Roman" panose="02020603050405020304" pitchFamily="18" charset="0"/>
                <a:ea typeface="Calibri" panose="020F0502020204030204" pitchFamily="34" charset="0"/>
                <a:cs typeface="Arial" panose="020B0604020202020204" pitchFamily="34" charset="0"/>
              </a:rPr>
              <a:t>Target ethnic markets wisely. For example, the large Hispanic segment did not think that the milk deprivation situation was funny; in fact ‘Got milk?’ in translation came o_ as ‘Are you lactating?’ Hence, CMPB focused on milk-based recipes and cooking, which appealed culturally to Hispanics.</a:t>
            </a:r>
            <a:endParaRPr lang="en-US" dirty="0">
              <a:latin typeface="Calibri" panose="020F0502020204030204" pitchFamily="34" charset="0"/>
              <a:ea typeface="Calibri" panose="020F0502020204030204" pitchFamily="34" charset="0"/>
              <a:cs typeface="Arial" panose="020B0604020202020204" pitchFamily="34" charset="0"/>
            </a:endParaRPr>
          </a:p>
          <a:p>
            <a:pPr marL="342900" marR="0" lvl="0" indent="-342900">
              <a:lnSpc>
                <a:spcPct val="107000"/>
              </a:lnSpc>
              <a:spcBef>
                <a:spcPts val="0"/>
              </a:spcBef>
              <a:spcAft>
                <a:spcPts val="0"/>
              </a:spcAft>
              <a:buFont typeface="+mj-lt"/>
              <a:buAutoNum type="arabicPeriod"/>
            </a:pPr>
            <a:r>
              <a:rPr lang="en-US" i="1" dirty="0">
                <a:solidFill>
                  <a:srgbClr val="FF0000"/>
                </a:solidFill>
                <a:latin typeface="Times New Roman" panose="02020603050405020304" pitchFamily="18" charset="0"/>
                <a:ea typeface="Calibri" panose="020F0502020204030204" pitchFamily="34" charset="0"/>
                <a:cs typeface="Arial" panose="020B0604020202020204" pitchFamily="34" charset="0"/>
              </a:rPr>
              <a:t>Leverage strategic publicity. Use the news media proactively to write about new executions of the advertisements. News media also picked up stories on the successful Hispanic strategy.</a:t>
            </a:r>
            <a:endParaRPr lang="en-US" dirty="0">
              <a:latin typeface="Calibri" panose="020F0502020204030204" pitchFamily="34" charset="0"/>
              <a:ea typeface="Calibri" panose="020F0502020204030204" pitchFamily="34" charset="0"/>
              <a:cs typeface="Arial" panose="020B0604020202020204" pitchFamily="34" charset="0"/>
            </a:endParaRPr>
          </a:p>
          <a:p>
            <a:pPr marL="342900" marR="0" lvl="0" indent="-342900">
              <a:lnSpc>
                <a:spcPct val="107000"/>
              </a:lnSpc>
              <a:spcBef>
                <a:spcPts val="0"/>
              </a:spcBef>
              <a:spcAft>
                <a:spcPts val="0"/>
              </a:spcAft>
              <a:buFont typeface="+mj-lt"/>
              <a:buAutoNum type="arabicPeriod"/>
            </a:pPr>
            <a:r>
              <a:rPr lang="en-US" i="1" dirty="0">
                <a:solidFill>
                  <a:srgbClr val="FF0000"/>
                </a:solidFill>
                <a:latin typeface="Times New Roman" panose="02020603050405020304" pitchFamily="18" charset="0"/>
                <a:ea typeface="Calibri" panose="020F0502020204030204" pitchFamily="34" charset="0"/>
                <a:cs typeface="Arial" panose="020B0604020202020204" pitchFamily="34" charset="0"/>
              </a:rPr>
              <a:t>Create association assets. CMPB licensed the ‘Got milk?’ trademark and campaign in 1997 to dairy organizations around the country. The famous mnemonic milk-moustache campaign emerged from this association </a:t>
            </a:r>
            <a:endParaRPr lang="en-US" dirty="0">
              <a:latin typeface="Calibri" panose="020F0502020204030204" pitchFamily="34" charset="0"/>
              <a:ea typeface="Calibri" panose="020F0502020204030204" pitchFamily="34" charset="0"/>
              <a:cs typeface="Arial" panose="020B0604020202020204" pitchFamily="34" charset="0"/>
            </a:endParaRPr>
          </a:p>
          <a:p>
            <a:endParaRPr lang="fr-CA" dirty="0"/>
          </a:p>
        </p:txBody>
      </p:sp>
      <p:pic>
        <p:nvPicPr>
          <p:cNvPr id="4" name="Picture 3">
            <a:extLst>
              <a:ext uri="{FF2B5EF4-FFF2-40B4-BE49-F238E27FC236}">
                <a16:creationId xmlns:a16="http://schemas.microsoft.com/office/drawing/2014/main" id="{74633D89-BB3F-44EA-B4A7-C969BEFCB05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066211" y="1025912"/>
            <a:ext cx="3058897" cy="3900735"/>
          </a:xfrm>
          <a:prstGeom prst="rect">
            <a:avLst/>
          </a:prstGeom>
          <a:noFill/>
          <a:ln>
            <a:noFill/>
          </a:ln>
        </p:spPr>
      </p:pic>
    </p:spTree>
    <p:extLst>
      <p:ext uri="{BB962C8B-B14F-4D97-AF65-F5344CB8AC3E}">
        <p14:creationId xmlns:p14="http://schemas.microsoft.com/office/powerpoint/2010/main" val="20688321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1E64FC-8C4D-4438-8FCE-69F30FF0AFF6}"/>
              </a:ext>
            </a:extLst>
          </p:cNvPr>
          <p:cNvSpPr>
            <a:spLocks noGrp="1"/>
          </p:cNvSpPr>
          <p:nvPr>
            <p:ph type="title"/>
          </p:nvPr>
        </p:nvSpPr>
        <p:spPr/>
        <p:txBody>
          <a:bodyPr>
            <a:normAutofit fontScale="90000"/>
          </a:bodyPr>
          <a:lstStyle/>
          <a:p>
            <a:r>
              <a:rPr lang="en-US" sz="3600" b="1" dirty="0">
                <a:solidFill>
                  <a:schemeClr val="tx1"/>
                </a:solidFill>
                <a:latin typeface="Times New Roman" panose="02020603050405020304" pitchFamily="18" charset="0"/>
                <a:ea typeface="Calibri" panose="020F050202020403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 CUSTOMER ORIENTATION : WHO IS THE REAL CUSTOMER ?</a:t>
            </a:r>
            <a:br>
              <a:rPr lang="en-US" sz="3600" dirty="0">
                <a:solidFill>
                  <a:schemeClr val="tx1"/>
                </a:solidFill>
                <a:latin typeface="Calibri" panose="020F0502020204030204" pitchFamily="34" charset="0"/>
                <a:ea typeface="Calibri" panose="020F0502020204030204" pitchFamily="34" charset="0"/>
                <a:cs typeface="Arial" panose="020B0604020202020204" pitchFamily="34" charset="0"/>
              </a:rPr>
            </a:br>
            <a:endParaRPr lang="fr-CA" dirty="0">
              <a:solidFill>
                <a:schemeClr val="tx1"/>
              </a:solidFill>
            </a:endParaRPr>
          </a:p>
        </p:txBody>
      </p:sp>
      <p:sp>
        <p:nvSpPr>
          <p:cNvPr id="3" name="Content Placeholder 2">
            <a:extLst>
              <a:ext uri="{FF2B5EF4-FFF2-40B4-BE49-F238E27FC236}">
                <a16:creationId xmlns:a16="http://schemas.microsoft.com/office/drawing/2014/main" id="{757007A9-2B5B-4BF3-9B69-6E7D98FA96D3}"/>
              </a:ext>
            </a:extLst>
          </p:cNvPr>
          <p:cNvSpPr>
            <a:spLocks noGrp="1"/>
          </p:cNvSpPr>
          <p:nvPr>
            <p:ph idx="1"/>
          </p:nvPr>
        </p:nvSpPr>
        <p:spPr/>
        <p:txBody>
          <a:bodyPr/>
          <a:lstStyle/>
          <a:p>
            <a:r>
              <a:rPr lang="en-US" dirty="0">
                <a:latin typeface="Times New Roman" panose="02020603050405020304" pitchFamily="18" charset="0"/>
                <a:ea typeface="Calibri" panose="020F0502020204030204" pitchFamily="34" charset="0"/>
              </a:rPr>
              <a:t>The customer is at the core of the market orientation concept. Any marketplace transaction requires at least three customer roles : (1) buying, that is selecting a product or service ; (2) paying for it, and (3) using or consuming it. Thus, a customer can be a buyer, a payer, or a user/consumer. Each of these roles may be carried out by the same person (for example the housewife) or an organizational unit (for example the purchase department) or by different persons or departments.  The person who pays for the product or service is not always the one who is going to use it. Nor is the person who uses it always the person who purchases it. Any of the three customer roles (user, payer, or buyer) makes a person a customer. It is also clear that the values sought by each customer role can be different : the service value for the buyer, the price value for the payer and the performance value for the user/consumer.</a:t>
            </a:r>
            <a:endParaRPr lang="fr-CA" dirty="0"/>
          </a:p>
        </p:txBody>
      </p:sp>
    </p:spTree>
    <p:extLst>
      <p:ext uri="{BB962C8B-B14F-4D97-AF65-F5344CB8AC3E}">
        <p14:creationId xmlns:p14="http://schemas.microsoft.com/office/powerpoint/2010/main" val="16548808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EFE681-73CB-475F-8D43-39FF254D4876}"/>
              </a:ext>
            </a:extLst>
          </p:cNvPr>
          <p:cNvSpPr>
            <a:spLocks noGrp="1"/>
          </p:cNvSpPr>
          <p:nvPr>
            <p:ph type="title"/>
          </p:nvPr>
        </p:nvSpPr>
        <p:spPr/>
        <p:txBody>
          <a:bodyPr>
            <a:normAutofit/>
          </a:bodyPr>
          <a:lstStyle/>
          <a:p>
            <a:r>
              <a:rPr lang="en-US" sz="3600" b="1" dirty="0">
                <a:latin typeface="Times New Roman" panose="02020603050405020304" pitchFamily="18" charset="0"/>
                <a:ea typeface="Calibri" panose="020F0502020204030204" pitchFamily="34" charset="0"/>
                <a:cs typeface="Arial" panose="020B0604020202020204" pitchFamily="34" charset="0"/>
              </a:rPr>
              <a:t>The different customer roles</a:t>
            </a:r>
            <a:br>
              <a:rPr lang="en-US" sz="3600" dirty="0">
                <a:latin typeface="Calibri" panose="020F0502020204030204" pitchFamily="34" charset="0"/>
                <a:ea typeface="Calibri" panose="020F0502020204030204" pitchFamily="34" charset="0"/>
                <a:cs typeface="Arial" panose="020B0604020202020204" pitchFamily="34" charset="0"/>
              </a:rPr>
            </a:br>
            <a:endParaRPr lang="fr-CA" dirty="0"/>
          </a:p>
        </p:txBody>
      </p:sp>
      <p:sp>
        <p:nvSpPr>
          <p:cNvPr id="3" name="Content Placeholder 2">
            <a:extLst>
              <a:ext uri="{FF2B5EF4-FFF2-40B4-BE49-F238E27FC236}">
                <a16:creationId xmlns:a16="http://schemas.microsoft.com/office/drawing/2014/main" id="{87D60F2A-30CB-4C1E-AD2B-E0AFAF2167FE}"/>
              </a:ext>
            </a:extLst>
          </p:cNvPr>
          <p:cNvSpPr>
            <a:spLocks noGrp="1"/>
          </p:cNvSpPr>
          <p:nvPr>
            <p:ph idx="1"/>
          </p:nvPr>
        </p:nvSpPr>
        <p:spPr/>
        <p:txBody>
          <a:bodyPr/>
          <a:lstStyle/>
          <a:p>
            <a:endParaRPr lang="fr-CA"/>
          </a:p>
        </p:txBody>
      </p:sp>
      <p:pic>
        <p:nvPicPr>
          <p:cNvPr id="4" name="Picture 3" descr="Figure 6. The different customer roles">
            <a:hlinkClick r:id="rId2"/>
            <a:extLst>
              <a:ext uri="{FF2B5EF4-FFF2-40B4-BE49-F238E27FC236}">
                <a16:creationId xmlns:a16="http://schemas.microsoft.com/office/drawing/2014/main" id="{F2FCE1DA-D484-4B55-B85B-A4322370285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98585" y="2124075"/>
            <a:ext cx="7059627" cy="3741466"/>
          </a:xfrm>
          <a:prstGeom prst="rect">
            <a:avLst/>
          </a:prstGeom>
          <a:noFill/>
          <a:ln>
            <a:noFill/>
          </a:ln>
        </p:spPr>
      </p:pic>
    </p:spTree>
    <p:extLst>
      <p:ext uri="{BB962C8B-B14F-4D97-AF65-F5344CB8AC3E}">
        <p14:creationId xmlns:p14="http://schemas.microsoft.com/office/powerpoint/2010/main" val="16258825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3ACB81-BC6F-45F4-8B79-999EEABE81F6}"/>
              </a:ext>
            </a:extLst>
          </p:cNvPr>
          <p:cNvSpPr>
            <a:spLocks noGrp="1"/>
          </p:cNvSpPr>
          <p:nvPr>
            <p:ph type="title"/>
          </p:nvPr>
        </p:nvSpPr>
        <p:spPr>
          <a:xfrm>
            <a:off x="1069848" y="484632"/>
            <a:ext cx="10058400" cy="1009631"/>
          </a:xfrm>
        </p:spPr>
        <p:txBody>
          <a:bodyPr>
            <a:normAutofit fontScale="90000"/>
          </a:bodyPr>
          <a:lstStyle/>
          <a:p>
            <a:r>
              <a:rPr lang="en-US" sz="4400" b="1" dirty="0">
                <a:solidFill>
                  <a:schemeClr val="tx1"/>
                </a:solidFill>
                <a:latin typeface="Times New Roman" panose="02020603050405020304" pitchFamily="18" charset="0"/>
                <a:ea typeface="Calibri" panose="020F050202020403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Customer roles specialization</a:t>
            </a:r>
            <a:br>
              <a:rPr lang="en-US" sz="4400" dirty="0">
                <a:solidFill>
                  <a:schemeClr val="tx1"/>
                </a:solidFill>
                <a:latin typeface="Calibri" panose="020F0502020204030204" pitchFamily="34" charset="0"/>
                <a:ea typeface="Calibri" panose="020F0502020204030204" pitchFamily="34" charset="0"/>
                <a:cs typeface="Arial" panose="020B0604020202020204" pitchFamily="34" charset="0"/>
              </a:rPr>
            </a:br>
            <a:endParaRPr lang="fr-CA" dirty="0">
              <a:solidFill>
                <a:schemeClr val="tx1"/>
              </a:solidFill>
            </a:endParaRPr>
          </a:p>
        </p:txBody>
      </p:sp>
      <p:sp>
        <p:nvSpPr>
          <p:cNvPr id="3" name="Content Placeholder 2">
            <a:extLst>
              <a:ext uri="{FF2B5EF4-FFF2-40B4-BE49-F238E27FC236}">
                <a16:creationId xmlns:a16="http://schemas.microsoft.com/office/drawing/2014/main" id="{35C72DFC-38C2-433F-B93A-5E7FE3BB1925}"/>
              </a:ext>
            </a:extLst>
          </p:cNvPr>
          <p:cNvSpPr>
            <a:spLocks noGrp="1"/>
          </p:cNvSpPr>
          <p:nvPr>
            <p:ph idx="1"/>
          </p:nvPr>
        </p:nvSpPr>
        <p:spPr>
          <a:xfrm>
            <a:off x="312234" y="1494263"/>
            <a:ext cx="10816014" cy="4677937"/>
          </a:xfrm>
        </p:spPr>
        <p:txBody>
          <a:bodyPr>
            <a:normAutofit fontScale="85000" lnSpcReduction="10000"/>
          </a:bodyPr>
          <a:lstStyle/>
          <a:p>
            <a:pPr marL="0" marR="0">
              <a:lnSpc>
                <a:spcPct val="107000"/>
              </a:lnSpc>
              <a:spcBef>
                <a:spcPts val="0"/>
              </a:spcBef>
              <a:spcAft>
                <a:spcPts val="800"/>
              </a:spcAft>
            </a:pPr>
            <a:r>
              <a:rPr lang="en-US" dirty="0">
                <a:latin typeface="Times New Roman" panose="02020603050405020304" pitchFamily="18" charset="0"/>
                <a:ea typeface="Calibri" panose="020F0502020204030204" pitchFamily="34" charset="0"/>
                <a:cs typeface="Arial" panose="020B0604020202020204" pitchFamily="34" charset="0"/>
              </a:rPr>
              <a:t>In any market, it is important, to know the possible ways in which customers divide their three roles (buyer, payer, user) among themselves in order to adapt the marketing efforts to the type of role specialization. Four types of role specialization can be identified.</a:t>
            </a:r>
            <a:endParaRPr lang="en-US" dirty="0">
              <a:latin typeface="Calibri" panose="020F0502020204030204" pitchFamily="34" charset="0"/>
              <a:ea typeface="Calibri" panose="020F0502020204030204" pitchFamily="34" charset="0"/>
              <a:cs typeface="Arial" panose="020B0604020202020204" pitchFamily="34" charset="0"/>
            </a:endParaRPr>
          </a:p>
          <a:p>
            <a:pPr marL="342900" marR="0" lvl="0" indent="-342900">
              <a:lnSpc>
                <a:spcPct val="107000"/>
              </a:lnSpc>
              <a:spcBef>
                <a:spcPts val="0"/>
              </a:spcBef>
              <a:spcAft>
                <a:spcPts val="800"/>
              </a:spcAft>
              <a:buFont typeface="+mj-lt"/>
              <a:buAutoNum type="arabicPeriod"/>
              <a:tabLst>
                <a:tab pos="457200" algn="l"/>
              </a:tabLst>
            </a:pPr>
            <a:r>
              <a:rPr lang="en-US" dirty="0">
                <a:latin typeface="Times New Roman" panose="02020603050405020304" pitchFamily="18" charset="0"/>
                <a:ea typeface="Calibri" panose="020F0502020204030204" pitchFamily="34" charset="0"/>
                <a:cs typeface="Arial" panose="020B0604020202020204" pitchFamily="34" charset="0"/>
              </a:rPr>
              <a:t>User is buyer and payer. Most consumer products purchased for personal use fall into this category, like clothing, watches, sporting goods, haircuts, and so on. A single person combines all three roles. This is the traditional domain of consumer analysis, even if the same concentration of roles can also be observed in business markets for small business owners.</a:t>
            </a:r>
            <a:endParaRPr lang="en-US" dirty="0">
              <a:latin typeface="Calibri" panose="020F0502020204030204" pitchFamily="34" charset="0"/>
              <a:ea typeface="Calibri" panose="020F0502020204030204" pitchFamily="34" charset="0"/>
              <a:cs typeface="Arial" panose="020B0604020202020204" pitchFamily="34" charset="0"/>
            </a:endParaRPr>
          </a:p>
          <a:p>
            <a:pPr marL="342900" marR="0" lvl="0" indent="-342900">
              <a:lnSpc>
                <a:spcPct val="107000"/>
              </a:lnSpc>
              <a:spcBef>
                <a:spcPts val="0"/>
              </a:spcBef>
              <a:spcAft>
                <a:spcPts val="800"/>
              </a:spcAft>
              <a:buFont typeface="+mj-lt"/>
              <a:buAutoNum type="arabicPeriod"/>
              <a:tabLst>
                <a:tab pos="457200" algn="l"/>
              </a:tabLst>
            </a:pPr>
            <a:r>
              <a:rPr lang="en-US" dirty="0">
                <a:latin typeface="Times New Roman" panose="02020603050405020304" pitchFamily="18" charset="0"/>
                <a:ea typeface="Calibri" panose="020F0502020204030204" pitchFamily="34" charset="0"/>
                <a:cs typeface="Arial" panose="020B0604020202020204" pitchFamily="34" charset="0"/>
              </a:rPr>
              <a:t>User is neither payer nor buyer. Here the user is different from both the payer and the buyer, a situation met in consumer markets for a whole range of products purchased by the housewife for her household or children’s use.</a:t>
            </a:r>
            <a:endParaRPr lang="en-US" dirty="0">
              <a:latin typeface="Calibri" panose="020F0502020204030204" pitchFamily="34" charset="0"/>
              <a:ea typeface="Calibri" panose="020F0502020204030204" pitchFamily="34" charset="0"/>
              <a:cs typeface="Arial" panose="020B0604020202020204" pitchFamily="34" charset="0"/>
            </a:endParaRPr>
          </a:p>
          <a:p>
            <a:pPr marL="342900" marR="0" lvl="0" indent="-342900">
              <a:lnSpc>
                <a:spcPct val="107000"/>
              </a:lnSpc>
              <a:spcBef>
                <a:spcPts val="0"/>
              </a:spcBef>
              <a:spcAft>
                <a:spcPts val="800"/>
              </a:spcAft>
              <a:buFont typeface="+mj-lt"/>
              <a:buAutoNum type="arabicPeriod"/>
              <a:tabLst>
                <a:tab pos="457200" algn="l"/>
              </a:tabLst>
            </a:pPr>
            <a:r>
              <a:rPr lang="en-US" dirty="0">
                <a:latin typeface="Times New Roman" panose="02020603050405020304" pitchFamily="18" charset="0"/>
                <a:ea typeface="Calibri" panose="020F0502020204030204" pitchFamily="34" charset="0"/>
                <a:cs typeface="Arial" panose="020B0604020202020204" pitchFamily="34" charset="0"/>
              </a:rPr>
              <a:t>User is buyer but is not payer. In some situations, the user may be the buyer but is not the payer for the product or service. All purchasing decisions made on expense accounts fall into this category. Also the user, who is nevertheless the buyer, does not pay the services offered within the framework of insurance coverage or social security programs. The risk of over-consumption is often observed in this type of situations.</a:t>
            </a:r>
            <a:endParaRPr lang="en-US" dirty="0">
              <a:latin typeface="Calibri" panose="020F0502020204030204" pitchFamily="34" charset="0"/>
              <a:ea typeface="Calibri" panose="020F0502020204030204" pitchFamily="34" charset="0"/>
              <a:cs typeface="Arial" panose="020B0604020202020204" pitchFamily="34" charset="0"/>
            </a:endParaRPr>
          </a:p>
          <a:p>
            <a:pPr marL="342900" marR="0" lvl="0" indent="-342900">
              <a:lnSpc>
                <a:spcPct val="107000"/>
              </a:lnSpc>
              <a:spcBef>
                <a:spcPts val="0"/>
              </a:spcBef>
              <a:spcAft>
                <a:spcPts val="800"/>
              </a:spcAft>
              <a:buFont typeface="+mj-lt"/>
              <a:buAutoNum type="arabicPeriod"/>
              <a:tabLst>
                <a:tab pos="457200" algn="l"/>
              </a:tabLst>
            </a:pPr>
            <a:r>
              <a:rPr lang="en-US" i="1" dirty="0">
                <a:latin typeface="Times New Roman" panose="02020603050405020304" pitchFamily="18" charset="0"/>
                <a:ea typeface="Calibri" panose="020F0502020204030204" pitchFamily="34" charset="0"/>
                <a:cs typeface="Arial" panose="020B0604020202020204" pitchFamily="34" charset="0"/>
              </a:rPr>
              <a:t>User is payer but not buyer. </a:t>
            </a:r>
            <a:r>
              <a:rPr lang="en-US" dirty="0">
                <a:latin typeface="Times New Roman" panose="02020603050405020304" pitchFamily="18" charset="0"/>
                <a:ea typeface="Calibri" panose="020F0502020204030204" pitchFamily="34" charset="0"/>
                <a:cs typeface="Arial" panose="020B0604020202020204" pitchFamily="34" charset="0"/>
              </a:rPr>
              <a:t>In some cases, the user is payer but is not the buyer. For example, in the financial markets, stockbrokers act as agents for clients.</a:t>
            </a:r>
            <a:endParaRPr lang="en-US" dirty="0">
              <a:latin typeface="Calibri" panose="020F0502020204030204" pitchFamily="34" charset="0"/>
              <a:ea typeface="Calibri" panose="020F0502020204030204" pitchFamily="34" charset="0"/>
              <a:cs typeface="Arial" panose="020B0604020202020204" pitchFamily="34" charset="0"/>
            </a:endParaRPr>
          </a:p>
          <a:p>
            <a:endParaRPr lang="fr-CA" dirty="0"/>
          </a:p>
        </p:txBody>
      </p:sp>
    </p:spTree>
    <p:extLst>
      <p:ext uri="{BB962C8B-B14F-4D97-AF65-F5344CB8AC3E}">
        <p14:creationId xmlns:p14="http://schemas.microsoft.com/office/powerpoint/2010/main" val="19329669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6A45C-7779-4105-A1CA-0087BFAFC39F}"/>
              </a:ext>
            </a:extLst>
          </p:cNvPr>
          <p:cNvSpPr>
            <a:spLocks noGrp="1"/>
          </p:cNvSpPr>
          <p:nvPr>
            <p:ph type="title"/>
          </p:nvPr>
        </p:nvSpPr>
        <p:spPr/>
        <p:txBody>
          <a:bodyPr/>
          <a:lstStyle/>
          <a:p>
            <a:endParaRPr lang="fr-CA"/>
          </a:p>
        </p:txBody>
      </p:sp>
      <p:sp>
        <p:nvSpPr>
          <p:cNvPr id="3" name="Content Placeholder 2">
            <a:extLst>
              <a:ext uri="{FF2B5EF4-FFF2-40B4-BE49-F238E27FC236}">
                <a16:creationId xmlns:a16="http://schemas.microsoft.com/office/drawing/2014/main" id="{D02DD8D8-BFA4-475C-A811-CFDC2B22EFEC}"/>
              </a:ext>
            </a:extLst>
          </p:cNvPr>
          <p:cNvSpPr>
            <a:spLocks noGrp="1"/>
          </p:cNvSpPr>
          <p:nvPr>
            <p:ph idx="1"/>
          </p:nvPr>
        </p:nvSpPr>
        <p:spPr/>
        <p:txBody>
          <a:bodyPr/>
          <a:lstStyle/>
          <a:p>
            <a:r>
              <a:rPr lang="en-US" dirty="0">
                <a:latin typeface="Times New Roman" panose="02020603050405020304" pitchFamily="18" charset="0"/>
                <a:ea typeface="Calibri" panose="020F0502020204030204" pitchFamily="34" charset="0"/>
                <a:cs typeface="Arial" panose="020B0604020202020204" pitchFamily="34" charset="0"/>
              </a:rPr>
              <a:t>When a single customer embodies all the roles, the firm will use a different strategy than when different people are user, payer, and buyer. Mastering this set of information about buying habits will contribute to a significant improvement in the firm’s marketing practice and thus increase the impact of the behavioral response.</a:t>
            </a:r>
            <a:endParaRPr lang="en-US" dirty="0">
              <a:latin typeface="Calibri" panose="020F0502020204030204" pitchFamily="34" charset="0"/>
              <a:ea typeface="Calibri" panose="020F0502020204030204" pitchFamily="34" charset="0"/>
              <a:cs typeface="Arial" panose="020B0604020202020204" pitchFamily="34" charset="0"/>
            </a:endParaRPr>
          </a:p>
          <a:p>
            <a:endParaRPr lang="fr-CA" dirty="0"/>
          </a:p>
        </p:txBody>
      </p:sp>
    </p:spTree>
    <p:extLst>
      <p:ext uri="{BB962C8B-B14F-4D97-AF65-F5344CB8AC3E}">
        <p14:creationId xmlns:p14="http://schemas.microsoft.com/office/powerpoint/2010/main" val="21096258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docProps/app.xml><?xml version="1.0" encoding="utf-8"?>
<Properties xmlns="http://schemas.openxmlformats.org/officeDocument/2006/extended-properties" xmlns:vt="http://schemas.openxmlformats.org/officeDocument/2006/docPropsVTypes">
  <Template>Wood Type</Template>
  <TotalTime>64</TotalTime>
  <Words>1588</Words>
  <Application>Microsoft Office PowerPoint</Application>
  <PresentationFormat>Widescreen</PresentationFormat>
  <Paragraphs>39</Paragraphs>
  <Slides>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Calibri</vt:lpstr>
      <vt:lpstr>Rockwell</vt:lpstr>
      <vt:lpstr>Rockwell Condensed</vt:lpstr>
      <vt:lpstr>Times New Roman</vt:lpstr>
      <vt:lpstr>Wingdings</vt:lpstr>
      <vt:lpstr>Wood Type</vt:lpstr>
      <vt:lpstr>Consumers models and roles</vt:lpstr>
      <vt:lpstr>Consumers Models: </vt:lpstr>
      <vt:lpstr>Consumers Models: </vt:lpstr>
      <vt:lpstr>https://youtu.be/OLSsswr6z9Y Got milk ad </vt:lpstr>
      <vt:lpstr>PowerPoint Presentation</vt:lpstr>
      <vt:lpstr> CUSTOMER ORIENTATION : WHO IS THE REAL CUSTOMER ? </vt:lpstr>
      <vt:lpstr>The different customer roles </vt:lpstr>
      <vt:lpstr>Customer roles specialization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Marie Bonard</dc:creator>
  <cp:lastModifiedBy>Marie Bonard</cp:lastModifiedBy>
  <cp:revision>3</cp:revision>
  <dcterms:created xsi:type="dcterms:W3CDTF">2022-04-15T11:31:31Z</dcterms:created>
  <dcterms:modified xsi:type="dcterms:W3CDTF">2022-04-18T09:31:07Z</dcterms:modified>
</cp:coreProperties>
</file>